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Q5DUnn0rXRLOHtuAbM5TioflN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9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0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1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" name="Google Shape;3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22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23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24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25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26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" name="Google Shape;5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24016"/>
            <a:ext cx="12192000" cy="633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27"/>
          <p:cNvCxnSpPr/>
          <p:nvPr/>
        </p:nvCxnSpPr>
        <p:spPr>
          <a:xfrm>
            <a:off x="308225" y="6177370"/>
            <a:ext cx="11568701" cy="0"/>
          </a:xfrm>
          <a:prstGeom prst="straightConnector1">
            <a:avLst/>
          </a:prstGeom>
          <a:noFill/>
          <a:ln cap="flat" cmpd="sng" w="9525">
            <a:solidFill>
              <a:srgbClr val="AE3F4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3UoQvggAvS_btTO-dAs0V7xdn2SsezNx/edit?usp=sharing&amp;ouid=107090131333166339108&amp;rtpof=true&amp;sd=true" TargetMode="External"/><Relationship Id="rId4" Type="http://schemas.openxmlformats.org/officeDocument/2006/relationships/hyperlink" Target="https://docs.google.com/spreadsheets/d/15iE7YJtqrMxMJzunBI_fP8n6Y-k0HLF0/edit?usp=sharing&amp;ouid=107090131333166339108&amp;rtpof=true&amp;sd=true" TargetMode="External"/><Relationship Id="rId5" Type="http://schemas.openxmlformats.org/officeDocument/2006/relationships/hyperlink" Target="https://drive.google.com/file/d/1gyqbeH8rafr35GH_W33M8S1uvbvhPzsP/view?usp=sharing" TargetMode="External"/><Relationship Id="rId6" Type="http://schemas.openxmlformats.org/officeDocument/2006/relationships/hyperlink" Target="https://drive.google.com/file/d/13Z5312gsIwI2TIpXDEwFl77OqCqN_jzR/view?usp=sharing" TargetMode="External"/><Relationship Id="rId7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enicbcmed.eu/ar/projects/sircles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dama.jo/" TargetMode="External"/><Relationship Id="rId4" Type="http://schemas.openxmlformats.org/officeDocument/2006/relationships/hyperlink" Target="https://docs.google.com/document/d/1L60lWdhX6n3jWR0ghB4MGXELuvmsX9T-/edit?usp=sharing&amp;ouid=107090131333166339108&amp;rtpof=true&amp;sd=true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3UoQvggAvS_btTO-dAs0V7xdn2SsezNx/edit?usp=sharing&amp;ouid=107090131333166339108&amp;rtpof=true&amp;sd=true" TargetMode="External"/><Relationship Id="rId4" Type="http://schemas.openxmlformats.org/officeDocument/2006/relationships/hyperlink" Target="https://docs.google.com/spreadsheets/d/15iE7YJtqrMxMJzunBI_fP8n6Y-k0HLF0/edit?usp=sharing&amp;ouid=107090131333166339108&amp;rtpof=true&amp;sd=true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gyqbeH8rafr35GH_W33M8S1uvbvhPzsP/view?usp=sharing" TargetMode="External"/><Relationship Id="rId4" Type="http://schemas.openxmlformats.org/officeDocument/2006/relationships/hyperlink" Target="https://drive.google.com/file/d/13Z5312gsIwI2TIpXDEwFl77OqCqN_jzR/view?usp=sharing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drive.google.com/file/d/13Z5312gsIwI2TIpXDEwFl77OqCqN_jzR/view?usp=sharing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2" y="0"/>
            <a:ext cx="122028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3794393" y="2507267"/>
            <a:ext cx="464178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SIRCLES SUBGRANT</a:t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3303047" y="3546807"/>
            <a:ext cx="56244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APPLY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GUIDE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581032" y="2259589"/>
            <a:ext cx="110299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You can submit your Application in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 one of the two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modalities:</a:t>
            </a:r>
            <a:endParaRPr/>
          </a:p>
        </p:txBody>
      </p:sp>
      <p:grpSp>
        <p:nvGrpSpPr>
          <p:cNvPr id="183" name="Google Shape;183;p10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184" name="Google Shape;184;p10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0"/>
          <p:cNvSpPr txBox="1"/>
          <p:nvPr/>
        </p:nvSpPr>
        <p:spPr>
          <a:xfrm>
            <a:off x="6540357" y="1011809"/>
            <a:ext cx="36609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 NOW HOW DO I SUBMIT THEM?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ida con riempimento a tinta unita"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1373" y="967559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0"/>
          <p:cNvCxnSpPr/>
          <p:nvPr/>
        </p:nvCxnSpPr>
        <p:spPr>
          <a:xfrm>
            <a:off x="6143945" y="812759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10"/>
          <p:cNvSpPr txBox="1"/>
          <p:nvPr/>
        </p:nvSpPr>
        <p:spPr>
          <a:xfrm>
            <a:off x="1549317" y="1011809"/>
            <a:ext cx="338137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HAVE PREPARED ALL DOCUMENTS…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dge 1 contorno"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061" y="2953372"/>
            <a:ext cx="713882" cy="71388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1307306" y="2659699"/>
            <a:ext cx="9208294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[Hard copies in A4 size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in a sealed envelope by registered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private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courier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service or by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hand-delivery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signed and dated certificate of receipt will be given to the deliverer) to the address below: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Postal address: P.O.Box 455 Amman 11831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for hand delivery:El-Rawaby, Yousef El Sukkar Street Building No. 8, Amman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envelope must bear the reference “SIRCLES call for sub-grants”, together, the full name and address of the lead applicant, and the words ‘Not to be opened’ </a:t>
            </a:r>
            <a:endParaRPr/>
          </a:p>
        </p:txBody>
      </p:sp>
      <p:pic>
        <p:nvPicPr>
          <p:cNvPr descr="Cassetta postale contorno" id="192" name="Google Shape;19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96580" y="374110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/>
        </p:nvSpPr>
        <p:spPr>
          <a:xfrm>
            <a:off x="1440529" y="2873952"/>
            <a:ext cx="69804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 format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 via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e-mail address below: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 address: Info@Edama.jo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 object:“ Application for SIRCLES call for sub-grants”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11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200" name="Google Shape;200;p11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1"/>
          <p:cNvSpPr txBox="1"/>
          <p:nvPr/>
        </p:nvSpPr>
        <p:spPr>
          <a:xfrm>
            <a:off x="6540357" y="1011809"/>
            <a:ext cx="36609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 NOW HOW DO I SUBMIT THEM?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ida con riempimento a tinta unita"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1373" y="967559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1"/>
          <p:cNvCxnSpPr/>
          <p:nvPr/>
        </p:nvCxnSpPr>
        <p:spPr>
          <a:xfrm>
            <a:off x="6143945" y="812759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11"/>
          <p:cNvSpPr txBox="1"/>
          <p:nvPr/>
        </p:nvSpPr>
        <p:spPr>
          <a:xfrm>
            <a:off x="1549317" y="1011809"/>
            <a:ext cx="338137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HAVE PREPARED ALL DOCUMENTS…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dge contorno" id="206" name="Google Shape;2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435" y="3017437"/>
            <a:ext cx="672123" cy="672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sta elettronica contorno" id="207" name="Google Shape;20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7293" y="32323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/>
          <p:nvPr/>
        </p:nvSpPr>
        <p:spPr>
          <a:xfrm>
            <a:off x="581032" y="2259589"/>
            <a:ext cx="110299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You can submit your Application in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 one of the two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modalities: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/>
        </p:nvSpPr>
        <p:spPr>
          <a:xfrm>
            <a:off x="581032" y="2350646"/>
            <a:ext cx="11029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your application is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check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list below: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Annex 2a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SIRCLES Sub-grant application form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PDF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Annex 2b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SIRCLES Sub-grant Budget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[for 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persons only]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Annex 6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Financial identification form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PDF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[for 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persons only]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Annex 7b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Legal entity identification sheet, </a:t>
            </a:r>
            <a:r>
              <a:rPr i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official supporting documents (register(s) of companies, official gazette, VAT registration, etc.)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PDF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12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216" name="Google Shape;216;p12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217" name="Google Shape;217;p12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2"/>
          <p:cNvSpPr txBox="1"/>
          <p:nvPr/>
        </p:nvSpPr>
        <p:spPr>
          <a:xfrm>
            <a:off x="6606227" y="1063247"/>
            <a:ext cx="41759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AM I MISSING ANYTHING?</a:t>
            </a:r>
            <a:endParaRPr/>
          </a:p>
        </p:txBody>
      </p:sp>
      <p:pic>
        <p:nvPicPr>
          <p:cNvPr descr="Guida con riempimento a tinta unita" id="219" name="Google Shape;21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53767" y="730814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12"/>
          <p:cNvCxnSpPr/>
          <p:nvPr/>
        </p:nvCxnSpPr>
        <p:spPr>
          <a:xfrm>
            <a:off x="6082032" y="812759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12"/>
          <p:cNvSpPr txBox="1"/>
          <p:nvPr/>
        </p:nvSpPr>
        <p:spPr>
          <a:xfrm>
            <a:off x="532435" y="1064400"/>
            <a:ext cx="502540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I’M GETTING READY TO SUBMIT MY APPLICATION…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/>
        </p:nvSpPr>
        <p:spPr>
          <a:xfrm>
            <a:off x="1719264" y="3054731"/>
            <a:ext cx="8753472" cy="1528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call for SIRCLES sub-grants closes, the Evaluation Committee will begin the evaluation of all received applications.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Short-listed applicants will be notified </a:t>
            </a:r>
            <a:r>
              <a:rPr lang="en-US" sz="20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b="1" lang="en-US" sz="20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November 21</a:t>
            </a:r>
            <a:r>
              <a:rPr b="1" baseline="30000" lang="en-US" sz="20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1" lang="en-US" sz="20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r>
              <a:rPr lang="en-US" sz="20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3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229" name="Google Shape;229;p13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3"/>
          <p:cNvSpPr txBox="1"/>
          <p:nvPr/>
        </p:nvSpPr>
        <p:spPr>
          <a:xfrm>
            <a:off x="7080016" y="1009139"/>
            <a:ext cx="32329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WHAT’S NEXT?</a:t>
            </a:r>
            <a:endParaRPr/>
          </a:p>
        </p:txBody>
      </p:sp>
      <p:pic>
        <p:nvPicPr>
          <p:cNvPr descr="Guida con riempimento a tinta unita" id="232" name="Google Shape;2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3767" y="730814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13"/>
          <p:cNvCxnSpPr/>
          <p:nvPr/>
        </p:nvCxnSpPr>
        <p:spPr>
          <a:xfrm>
            <a:off x="6082032" y="812759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13"/>
          <p:cNvSpPr txBox="1"/>
          <p:nvPr/>
        </p:nvSpPr>
        <p:spPr>
          <a:xfrm>
            <a:off x="742389" y="1009139"/>
            <a:ext cx="458740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SUCCESSFULLY SENT MY APPLICATION… </a:t>
            </a:r>
            <a:endParaRPr/>
          </a:p>
        </p:txBody>
      </p:sp>
      <p:pic>
        <p:nvPicPr>
          <p:cNvPr descr="Megafono contorno" id="235" name="Google Shape;2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299" y="3819043"/>
            <a:ext cx="1000467" cy="1000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/>
        </p:nvSpPr>
        <p:spPr>
          <a:xfrm>
            <a:off x="1468165" y="2762815"/>
            <a:ext cx="925567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application is shortlisted, once notified, hurry up!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week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prepare your </a:t>
            </a:r>
            <a:r>
              <a:rPr b="1" lang="en-US" sz="20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15-minute Pitch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you will be delivering in front of the Evaluation Committee.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your Pitch is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you will have to convince the Evaluation Committee of the relevance, validity and feasibility of your business idea!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yourself to reply to any question the Evaluation Committee might ask you about your business idea after you will have delivered your Pitch.</a:t>
            </a:r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243" name="Google Shape;243;p14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4"/>
          <p:cNvSpPr txBox="1"/>
          <p:nvPr/>
        </p:nvSpPr>
        <p:spPr>
          <a:xfrm>
            <a:off x="7080016" y="1009139"/>
            <a:ext cx="32329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WHAT’S NEXT?</a:t>
            </a:r>
            <a:endParaRPr/>
          </a:p>
        </p:txBody>
      </p:sp>
      <p:pic>
        <p:nvPicPr>
          <p:cNvPr descr="Guida con riempimento a tinta unita" id="246" name="Google Shape;2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3767" y="730814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14"/>
          <p:cNvCxnSpPr/>
          <p:nvPr/>
        </p:nvCxnSpPr>
        <p:spPr>
          <a:xfrm>
            <a:off x="6082032" y="812759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14"/>
          <p:cNvSpPr txBox="1"/>
          <p:nvPr/>
        </p:nvSpPr>
        <p:spPr>
          <a:xfrm>
            <a:off x="742389" y="1009139"/>
            <a:ext cx="458740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SUCCESSFULLY SENT MY APPLICATION… </a:t>
            </a:r>
            <a:endParaRPr/>
          </a:p>
        </p:txBody>
      </p:sp>
      <p:pic>
        <p:nvPicPr>
          <p:cNvPr descr="Relatore con riempimento a tinta unita" id="249" name="Google Shape;2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3767" y="3736776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/>
        </p:nvSpPr>
        <p:spPr>
          <a:xfrm>
            <a:off x="1907701" y="3322024"/>
            <a:ext cx="8348662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applicants will be informed of the evaluation results between: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December 19</a:t>
            </a:r>
            <a:r>
              <a:rPr b="1" baseline="30000"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 and December 22</a:t>
            </a:r>
            <a:r>
              <a:rPr b="1" baseline="30000"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 , 2022</a:t>
            </a:r>
            <a:endParaRPr/>
          </a:p>
        </p:txBody>
      </p:sp>
      <p:grpSp>
        <p:nvGrpSpPr>
          <p:cNvPr id="256" name="Google Shape;256;p15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257" name="Google Shape;257;p15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5"/>
          <p:cNvSpPr txBox="1"/>
          <p:nvPr/>
        </p:nvSpPr>
        <p:spPr>
          <a:xfrm>
            <a:off x="7023434" y="1581603"/>
            <a:ext cx="32329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WHAT’S NEXT?</a:t>
            </a:r>
            <a:endParaRPr/>
          </a:p>
        </p:txBody>
      </p:sp>
      <p:pic>
        <p:nvPicPr>
          <p:cNvPr descr="Guida con riempimento a tinta unita" id="260" name="Google Shape;2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0564" y="1427593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5"/>
          <p:cNvCxnSpPr/>
          <p:nvPr/>
        </p:nvCxnSpPr>
        <p:spPr>
          <a:xfrm>
            <a:off x="6082032" y="1231213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2" name="Google Shape;262;p15"/>
          <p:cNvSpPr txBox="1"/>
          <p:nvPr/>
        </p:nvSpPr>
        <p:spPr>
          <a:xfrm>
            <a:off x="742389" y="1427593"/>
            <a:ext cx="458740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SUCCESSFULLY SENT MY APPLICATION… </a:t>
            </a:r>
            <a:endParaRPr/>
          </a:p>
        </p:txBody>
      </p:sp>
      <p:pic>
        <p:nvPicPr>
          <p:cNvPr descr="Podio contorno" id="263" name="Google Shape;2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0611" y="367013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6"/>
          <p:cNvGrpSpPr/>
          <p:nvPr/>
        </p:nvGrpSpPr>
        <p:grpSpPr>
          <a:xfrm>
            <a:off x="-336061" y="139850"/>
            <a:ext cx="3521979" cy="672121"/>
            <a:chOff x="-336061" y="139850"/>
            <a:chExt cx="3521979" cy="672121"/>
          </a:xfrm>
        </p:grpSpPr>
        <p:sp>
          <p:nvSpPr>
            <p:cNvPr id="270" name="Google Shape;270;p16"/>
            <p:cNvSpPr txBox="1"/>
            <p:nvPr/>
          </p:nvSpPr>
          <p:spPr>
            <a:xfrm>
              <a:off x="532435" y="214300"/>
              <a:ext cx="26534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PROJECT</a:t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 rot="10800000">
              <a:off x="-336061" y="139850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6"/>
          <p:cNvSpPr txBox="1"/>
          <p:nvPr/>
        </p:nvSpPr>
        <p:spPr>
          <a:xfrm>
            <a:off x="532435" y="843677"/>
            <a:ext cx="1059815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SIRCLES project is co-funded by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European Union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ENI CBC Mediterranean Sea Basin Programme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2014-2020.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SIRCLES has a duration of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months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with a total budget of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3.8 Million euro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 which 3.4 Million euro are funded by the European Union (90%).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project started in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2021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is being implemented in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Greece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Palestine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Jordan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Lebanon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Tunisia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more about the project, click here </a:t>
            </a:r>
            <a:r>
              <a:rPr i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sircles website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8173" y="3286125"/>
            <a:ext cx="8375651" cy="278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3F45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/>
        </p:nvSpPr>
        <p:spPr>
          <a:xfrm>
            <a:off x="834590" y="2098954"/>
            <a:ext cx="1052281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LOOK FORWARD TO RECEIVING YOUR APPLICATION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GIVE IT A TRY!!</a:t>
            </a:r>
            <a:endParaRPr/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5551419"/>
            <a:ext cx="5486400" cy="23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6199633"/>
            <a:ext cx="12192001" cy="65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1743076" y="1313158"/>
            <a:ext cx="931545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 EU-funded 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SIRCLES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 is launching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for sub-grants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bio-waste management enterprises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Tunisia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Lebanon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Jordan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Palestine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aim of the sub-grants is to support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 existing enterprises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Tunisia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Lebanon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Jordan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Palestine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following a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economy business model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field of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biowaste management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 proposed projects must therefore contribute to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green employment opportunities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especially for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vulnerable social groups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 at risk of social exclusion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(i.e., NEET and women).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336061" y="225574"/>
            <a:ext cx="6196621" cy="672121"/>
            <a:chOff x="-336061" y="225574"/>
            <a:chExt cx="6196621" cy="672121"/>
          </a:xfrm>
        </p:grpSpPr>
        <p:sp>
          <p:nvSpPr>
            <p:cNvPr id="73" name="Google Shape;73;p2"/>
            <p:cNvSpPr txBox="1"/>
            <p:nvPr/>
          </p:nvSpPr>
          <p:spPr>
            <a:xfrm>
              <a:off x="532435" y="300024"/>
              <a:ext cx="53281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-336061" y="225574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Megafono contorno"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352" y="131315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stenibilità contorno"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352" y="274431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532435" y="1514720"/>
            <a:ext cx="5924654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are now open for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entities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persons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based in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Tunisia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Lebanon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Jordan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Palestine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enable them to develop or create enterprises in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biowaste management sector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following a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economy business model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Sub-grants of a minimum of of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€10.000,00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maximum of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€35.000,00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applicant in each country will be awarded over a period of maximum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months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starting from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2023,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will take the form of a reimbursement of costs.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" name="Google Shape;83;p3"/>
          <p:cNvGrpSpPr/>
          <p:nvPr/>
        </p:nvGrpSpPr>
        <p:grpSpPr>
          <a:xfrm>
            <a:off x="-336061" y="225574"/>
            <a:ext cx="6196621" cy="672121"/>
            <a:chOff x="-336061" y="225574"/>
            <a:chExt cx="6196621" cy="672121"/>
          </a:xfrm>
        </p:grpSpPr>
        <p:sp>
          <p:nvSpPr>
            <p:cNvPr id="84" name="Google Shape;84;p3"/>
            <p:cNvSpPr txBox="1"/>
            <p:nvPr/>
          </p:nvSpPr>
          <p:spPr>
            <a:xfrm>
              <a:off x="532435" y="300024"/>
              <a:ext cx="53281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10800000">
              <a:off x="-336061" y="225574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3"/>
          <p:cNvSpPr txBox="1"/>
          <p:nvPr/>
        </p:nvSpPr>
        <p:spPr>
          <a:xfrm>
            <a:off x="1204809" y="5748559"/>
            <a:ext cx="107495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*In Jordan only legal entities may apply</a:t>
            </a:r>
            <a:endParaRPr/>
          </a:p>
        </p:txBody>
      </p:sp>
      <p:pic>
        <p:nvPicPr>
          <p:cNvPr descr="Raccolta di ortaggi a radice" id="87" name="Google Shape;87;p3"/>
          <p:cNvPicPr preferRelativeResize="0"/>
          <p:nvPr/>
        </p:nvPicPr>
        <p:blipFill rotWithShape="1">
          <a:blip r:embed="rId3">
            <a:alphaModFix/>
          </a:blip>
          <a:srcRect b="6665" l="0" r="20793" t="16249"/>
          <a:stretch/>
        </p:blipFill>
        <p:spPr>
          <a:xfrm>
            <a:off x="6788765" y="1339357"/>
            <a:ext cx="5165560" cy="3350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752482" y="3071864"/>
            <a:ext cx="110298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full details on eligibility criteria and application, please visit the following website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https://edama.jo/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there, you can find detailed information in the Guidelines document: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Annex 1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 SIRCLES Guidelines for sub-grant applicants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4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95" name="Google Shape;95;p4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4"/>
          <p:cNvSpPr txBox="1"/>
          <p:nvPr/>
        </p:nvSpPr>
        <p:spPr>
          <a:xfrm>
            <a:off x="6267449" y="1181811"/>
            <a:ext cx="475773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WHERE DO I FIND DETAILED INFORMATION ON SIRCLES CALL FOR SUB-GRANTS 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ida con riempimento a tinta unita" id="98" name="Google Shape;9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6151" y="1315017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4"/>
          <p:cNvCxnSpPr/>
          <p:nvPr/>
        </p:nvCxnSpPr>
        <p:spPr>
          <a:xfrm>
            <a:off x="6115207" y="1181811"/>
            <a:ext cx="0" cy="130016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4"/>
          <p:cNvSpPr txBox="1"/>
          <p:nvPr/>
        </p:nvSpPr>
        <p:spPr>
          <a:xfrm>
            <a:off x="2295061" y="1609015"/>
            <a:ext cx="3134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I’M INTERESTED…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ccia: rotazione a sinistra contorno" id="101" name="Google Shape;10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631334">
            <a:off x="427257" y="3325557"/>
            <a:ext cx="544010" cy="544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ccia: rotazione a sinistra contorno" id="102" name="Google Shape;10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631334">
            <a:off x="427257" y="4756949"/>
            <a:ext cx="544010" cy="544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cerca cartelle contorno" id="103" name="Google Shape;10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10814" y="4602885"/>
            <a:ext cx="1128704" cy="112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581032" y="3605401"/>
            <a:ext cx="1102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Deadline for submission: 23/10/2022 – 18:00 PM  Jordan time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information: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info@edama.jo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P.O.Box: 455 Amman 11831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Us: +962 (6) 581 0717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5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111" name="Google Shape;111;p5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5"/>
          <p:cNvSpPr txBox="1"/>
          <p:nvPr/>
        </p:nvSpPr>
        <p:spPr>
          <a:xfrm>
            <a:off x="7066450" y="1591378"/>
            <a:ext cx="28557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WHAT CAN I DO?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ida con riempimento a tinta unita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1738" y="1395788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5"/>
          <p:cNvCxnSpPr/>
          <p:nvPr/>
        </p:nvCxnSpPr>
        <p:spPr>
          <a:xfrm>
            <a:off x="6096321" y="1206657"/>
            <a:ext cx="0" cy="169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5"/>
          <p:cNvSpPr txBox="1"/>
          <p:nvPr/>
        </p:nvSpPr>
        <p:spPr>
          <a:xfrm>
            <a:off x="215268" y="1206657"/>
            <a:ext cx="551209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HAVE READ ALL AVAILABLE INFORMATION ON SIRCLES CALL FOR SUB-GRANTS, BUT I STILL HAVE QUESTIONS…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1520577" y="2843535"/>
            <a:ext cx="110299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deadline for submission is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23</a:t>
            </a:r>
            <a:r>
              <a:rPr b="1"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2022,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6pm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Jordan time</a:t>
            </a:r>
            <a:endParaRPr i="1" sz="2000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6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124" name="Google Shape;124;p6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6"/>
          <p:cNvSpPr txBox="1"/>
          <p:nvPr/>
        </p:nvSpPr>
        <p:spPr>
          <a:xfrm>
            <a:off x="6400799" y="1212223"/>
            <a:ext cx="427591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HOW MUCH TIME DO I HAVE TO APPLY?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ida con riempimento a tinta unita"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2299" y="121222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952499" y="3930269"/>
            <a:ext cx="10287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MAKE SURE YOU SEND YOUR APPLICATION BEFORE THE DEADLINE!</a:t>
            </a:r>
            <a:endParaRPr sz="2400">
              <a:solidFill>
                <a:srgbClr val="AE3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1386693" y="5018422"/>
            <a:ext cx="97329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better to send your application a couple of days before the deadline … play it safe!</a:t>
            </a:r>
            <a:endParaRPr/>
          </a:p>
        </p:txBody>
      </p:sp>
      <p:pic>
        <p:nvPicPr>
          <p:cNvPr descr="Luci accese con riempimento a tinta unita"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725" y="4904186"/>
            <a:ext cx="628581" cy="6285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6"/>
          <p:cNvCxnSpPr/>
          <p:nvPr/>
        </p:nvCxnSpPr>
        <p:spPr>
          <a:xfrm>
            <a:off x="6053458" y="1067472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6"/>
          <p:cNvSpPr txBox="1"/>
          <p:nvPr/>
        </p:nvSpPr>
        <p:spPr>
          <a:xfrm>
            <a:off x="577563" y="1212224"/>
            <a:ext cx="50128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FIT IN THE ELIGIBILITY CRITERIA…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/>
        </p:nvSpPr>
        <p:spPr>
          <a:xfrm>
            <a:off x="1235889" y="2759521"/>
            <a:ext cx="9720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apply, first you will need to fill, in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ARABIC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Application Form and Budget.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download both template documents here: 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Annex 2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SIRCLES Sub-grant Application Form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Annex 2b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SIRCLES Sub-grant Budget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</a:t>
            </a:r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140" name="Google Shape;140;p7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7"/>
          <p:cNvSpPr txBox="1"/>
          <p:nvPr/>
        </p:nvSpPr>
        <p:spPr>
          <a:xfrm>
            <a:off x="6767998" y="1038044"/>
            <a:ext cx="419446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NOW WHICH DOCUMENTS DO I NEED TO PREPARE AND SUBMIT?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ida con riempimento a tinta unita" id="143" name="Google Shape;1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02365" y="103902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1023943" y="1218882"/>
            <a:ext cx="45874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FIT IN THE ELIGIBILITY CRITERIA…</a:t>
            </a:r>
            <a:endParaRPr/>
          </a:p>
        </p:txBody>
      </p:sp>
      <p:cxnSp>
        <p:nvCxnSpPr>
          <p:cNvPr id="145" name="Google Shape;145;p7"/>
          <p:cNvCxnSpPr/>
          <p:nvPr/>
        </p:nvCxnSpPr>
        <p:spPr>
          <a:xfrm>
            <a:off x="6096321" y="1038044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Luci accese con riempimento a tinta unita" id="146" name="Google Shape;14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362" y="5285045"/>
            <a:ext cx="628581" cy="62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1114425" y="5285045"/>
            <a:ext cx="100879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When completing these documents, keep in mind all instructions reported in the Guidelines (Annex 1) and in the Template documents. Hand-written applications will 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accepted!</a:t>
            </a:r>
            <a:endParaRPr/>
          </a:p>
        </p:txBody>
      </p:sp>
      <p:pic>
        <p:nvPicPr>
          <p:cNvPr descr="Badge 1 contorno" id="148" name="Google Shape;14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722" y="2715118"/>
            <a:ext cx="713882" cy="713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cerca cartelle contorno" id="149" name="Google Shape;14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82227" y="3775876"/>
            <a:ext cx="1128704" cy="1128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ccia: rotazione a sinistra contorno" id="150" name="Google Shape;15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631334">
            <a:off x="1041616" y="3950183"/>
            <a:ext cx="544010" cy="54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532435" y="1141838"/>
            <a:ext cx="110299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N.B: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also prepare an additional 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document integrating the Application Form to showcase the breakdown of your business expected costs and revenues (i.e., Business Plan) </a:t>
            </a:r>
            <a:endParaRPr/>
          </a:p>
        </p:txBody>
      </p:sp>
      <p:grpSp>
        <p:nvGrpSpPr>
          <p:cNvPr id="157" name="Google Shape;157;p8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158" name="Google Shape;158;p8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alcolatrice su un'agenda" id="160" name="Google Shape;160;p8"/>
          <p:cNvPicPr preferRelativeResize="0"/>
          <p:nvPr/>
        </p:nvPicPr>
        <p:blipFill rotWithShape="1">
          <a:blip r:embed="rId3">
            <a:alphaModFix/>
          </a:blip>
          <a:srcRect b="8105" l="0" r="0" t="34706"/>
          <a:stretch/>
        </p:blipFill>
        <p:spPr>
          <a:xfrm>
            <a:off x="1830383" y="2474768"/>
            <a:ext cx="8434037" cy="321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>
            <a:off x="1229534" y="2536939"/>
            <a:ext cx="10458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Secondly, you will have to fill and prepare all supporting documents identifying yourself or your organisation.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download template documents here: 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Annex 6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Financial Identification Form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&lt;insert url to documents&gt;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Annex </a:t>
            </a:r>
            <a:r>
              <a:rPr b="1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7b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Legal entity identification sheet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&lt;insert url to documents&gt;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&lt;Any additional supporting document required by partners&gt;</a:t>
            </a:r>
            <a:endParaRPr/>
          </a:p>
        </p:txBody>
      </p:sp>
      <p:grpSp>
        <p:nvGrpSpPr>
          <p:cNvPr id="167" name="Google Shape;167;p9"/>
          <p:cNvGrpSpPr/>
          <p:nvPr/>
        </p:nvGrpSpPr>
        <p:grpSpPr>
          <a:xfrm>
            <a:off x="-336061" y="140638"/>
            <a:ext cx="5455906" cy="672121"/>
            <a:chOff x="-336061" y="140638"/>
            <a:chExt cx="5455906" cy="672121"/>
          </a:xfrm>
        </p:grpSpPr>
        <p:sp>
          <p:nvSpPr>
            <p:cNvPr id="168" name="Google Shape;168;p9"/>
            <p:cNvSpPr txBox="1"/>
            <p:nvPr/>
          </p:nvSpPr>
          <p:spPr>
            <a:xfrm>
              <a:off x="532435" y="215088"/>
              <a:ext cx="45874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E3F45"/>
                  </a:solidFill>
                  <a:latin typeface="Calibri"/>
                  <a:ea typeface="Calibri"/>
                  <a:cs typeface="Calibri"/>
                  <a:sym typeface="Calibri"/>
                </a:rPr>
                <a:t>SIRCLES SUB-GRANT OPPORTUNITY</a:t>
              </a: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rot="10800000">
              <a:off x="-336061" y="140638"/>
              <a:ext cx="672121" cy="672121"/>
            </a:xfrm>
            <a:prstGeom prst="pie">
              <a:avLst>
                <a:gd fmla="val 5346705" name="adj1"/>
                <a:gd fmla="val 16200000" name="adj2"/>
              </a:avLst>
            </a:prstGeom>
            <a:solidFill>
              <a:srgbClr val="AE3F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9"/>
          <p:cNvSpPr txBox="1"/>
          <p:nvPr/>
        </p:nvSpPr>
        <p:spPr>
          <a:xfrm>
            <a:off x="6767998" y="1038044"/>
            <a:ext cx="419446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NOW WHICH DOCUMENTS DO I NEED TO PREPARE AND SUBMIT?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ida con riempimento a tinta unita" id="171" name="Google Shape;17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02365" y="103902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1023943" y="1218882"/>
            <a:ext cx="45874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E3F45"/>
                </a:solidFill>
                <a:latin typeface="Calibri"/>
                <a:ea typeface="Calibri"/>
                <a:cs typeface="Calibri"/>
                <a:sym typeface="Calibri"/>
              </a:rPr>
              <a:t>I FIT IN THE ELIGIBILITY CRITERIA…</a:t>
            </a:r>
            <a:endParaRPr/>
          </a:p>
        </p:txBody>
      </p:sp>
      <p:cxnSp>
        <p:nvCxnSpPr>
          <p:cNvPr id="173" name="Google Shape;173;p9"/>
          <p:cNvCxnSpPr/>
          <p:nvPr/>
        </p:nvCxnSpPr>
        <p:spPr>
          <a:xfrm>
            <a:off x="6096321" y="1038044"/>
            <a:ext cx="0" cy="122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Badge contorno" id="174" name="Google Shape;17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1820" y="2715118"/>
            <a:ext cx="672123" cy="672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cerca cartelle contorno" id="175" name="Google Shape;17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70611" y="4690275"/>
            <a:ext cx="1128704" cy="1128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ccia: rotazione a sinistra contorno" id="176" name="Google Shape;17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631334">
            <a:off x="929112" y="4034640"/>
            <a:ext cx="544010" cy="54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Sircles 1">
      <a:dk1>
        <a:srgbClr val="000000"/>
      </a:dk1>
      <a:lt1>
        <a:srgbClr val="FFFFFF"/>
      </a:lt1>
      <a:dk2>
        <a:srgbClr val="AF3F44"/>
      </a:dk2>
      <a:lt2>
        <a:srgbClr val="E7E6E6"/>
      </a:lt2>
      <a:accent1>
        <a:srgbClr val="90353B"/>
      </a:accent1>
      <a:accent2>
        <a:srgbClr val="C1474C"/>
      </a:accent2>
      <a:accent3>
        <a:srgbClr val="A5A5A5"/>
      </a:accent3>
      <a:accent4>
        <a:srgbClr val="D54F54"/>
      </a:accent4>
      <a:accent5>
        <a:srgbClr val="EB575C"/>
      </a:accent5>
      <a:accent6>
        <a:srgbClr val="FE5E6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2019-09-27T11:31:49Z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0x0101002CA1A84A615CC343902BAE0693DD300B</vt:lpwstr>
  </property>
</Properties>
</file>